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480" r:id="rId2"/>
    <p:sldId id="451" r:id="rId3"/>
    <p:sldId id="482" r:id="rId4"/>
    <p:sldId id="419" r:id="rId5"/>
    <p:sldId id="481" r:id="rId6"/>
    <p:sldId id="48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FF0000"/>
    <a:srgbClr val="EC4498"/>
    <a:srgbClr val="0611EC"/>
    <a:srgbClr val="F285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4" autoAdjust="0"/>
    <p:restoredTop sz="83395" autoAdjust="0"/>
  </p:normalViewPr>
  <p:slideViewPr>
    <p:cSldViewPr snapToGrid="0">
      <p:cViewPr varScale="1">
        <p:scale>
          <a:sx n="73" d="100"/>
          <a:sy n="73" d="100"/>
        </p:scale>
        <p:origin x="19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900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UH Manoa</a:t>
            </a:r>
            <a:r>
              <a:rPr lang="en-US" baseline="0"/>
              <a:t> Power Analysis</a:t>
            </a:r>
            <a:r>
              <a:rPr lang="en-US"/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712435402283438E-2"/>
          <c:y val="9.3617088609321622E-2"/>
          <c:w val="0.87634193933485505"/>
          <c:h val="0.68774988591843345"/>
        </c:manualLayout>
      </c:layout>
      <c:lineChart>
        <c:grouping val="standard"/>
        <c:varyColors val="0"/>
        <c:ser>
          <c:idx val="0"/>
          <c:order val="0"/>
          <c:tx>
            <c:strRef>
              <c:f>'Demand Day Graph'!$B$2</c:f>
              <c:strCache>
                <c:ptCount val="1"/>
                <c:pt idx="0">
                  <c:v>Highest Peak Demand Day 8/24/16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Graph'!$B$3:$B$98</c:f>
              <c:numCache>
                <c:formatCode>General</c:formatCode>
                <c:ptCount val="96"/>
                <c:pt idx="0">
                  <c:v>12737.52</c:v>
                </c:pt>
                <c:pt idx="1">
                  <c:v>11866.32</c:v>
                </c:pt>
                <c:pt idx="2">
                  <c:v>11725.2</c:v>
                </c:pt>
                <c:pt idx="3">
                  <c:v>11764.08</c:v>
                </c:pt>
                <c:pt idx="4">
                  <c:v>11655.36</c:v>
                </c:pt>
                <c:pt idx="5">
                  <c:v>11566.8</c:v>
                </c:pt>
                <c:pt idx="6">
                  <c:v>11529.36</c:v>
                </c:pt>
                <c:pt idx="7">
                  <c:v>11563.2</c:v>
                </c:pt>
                <c:pt idx="8">
                  <c:v>11777.04</c:v>
                </c:pt>
                <c:pt idx="9">
                  <c:v>11736.720000000001</c:v>
                </c:pt>
                <c:pt idx="10">
                  <c:v>11872.8</c:v>
                </c:pt>
                <c:pt idx="11">
                  <c:v>11919.6</c:v>
                </c:pt>
                <c:pt idx="12">
                  <c:v>12005.279999999999</c:v>
                </c:pt>
                <c:pt idx="13">
                  <c:v>12047.04</c:v>
                </c:pt>
                <c:pt idx="14">
                  <c:v>11963.52</c:v>
                </c:pt>
                <c:pt idx="15">
                  <c:v>11854.8</c:v>
                </c:pt>
                <c:pt idx="16">
                  <c:v>12026.16</c:v>
                </c:pt>
                <c:pt idx="17">
                  <c:v>12059.28</c:v>
                </c:pt>
                <c:pt idx="18">
                  <c:v>12093.84</c:v>
                </c:pt>
                <c:pt idx="19">
                  <c:v>12182.4</c:v>
                </c:pt>
                <c:pt idx="20">
                  <c:v>12247.2</c:v>
                </c:pt>
                <c:pt idx="21">
                  <c:v>12533.04</c:v>
                </c:pt>
                <c:pt idx="22">
                  <c:v>13001.04</c:v>
                </c:pt>
                <c:pt idx="23">
                  <c:v>13188.24</c:v>
                </c:pt>
                <c:pt idx="24">
                  <c:v>13252.32</c:v>
                </c:pt>
                <c:pt idx="25">
                  <c:v>13759.92</c:v>
                </c:pt>
                <c:pt idx="26">
                  <c:v>15015.599999999999</c:v>
                </c:pt>
                <c:pt idx="27">
                  <c:v>15163.2</c:v>
                </c:pt>
                <c:pt idx="28">
                  <c:v>15696.720000000001</c:v>
                </c:pt>
                <c:pt idx="29">
                  <c:v>16038.720000000001</c:v>
                </c:pt>
                <c:pt idx="30">
                  <c:v>16220.88</c:v>
                </c:pt>
                <c:pt idx="31">
                  <c:v>16433.280000000002</c:v>
                </c:pt>
                <c:pt idx="32">
                  <c:v>17006.400000000001</c:v>
                </c:pt>
                <c:pt idx="33">
                  <c:v>17490.96</c:v>
                </c:pt>
                <c:pt idx="34">
                  <c:v>17724.96</c:v>
                </c:pt>
                <c:pt idx="35">
                  <c:v>18011.52</c:v>
                </c:pt>
                <c:pt idx="36">
                  <c:v>18391.68</c:v>
                </c:pt>
                <c:pt idx="37">
                  <c:v>18472.32</c:v>
                </c:pt>
                <c:pt idx="38">
                  <c:v>18723.599999999999</c:v>
                </c:pt>
                <c:pt idx="39">
                  <c:v>18781.920000000002</c:v>
                </c:pt>
                <c:pt idx="40">
                  <c:v>18869.04</c:v>
                </c:pt>
                <c:pt idx="41">
                  <c:v>19007.280000000002</c:v>
                </c:pt>
                <c:pt idx="42">
                  <c:v>19107.36</c:v>
                </c:pt>
                <c:pt idx="43">
                  <c:v>19194.48</c:v>
                </c:pt>
                <c:pt idx="44">
                  <c:v>19061.28</c:v>
                </c:pt>
                <c:pt idx="45">
                  <c:v>19164.239999999998</c:v>
                </c:pt>
                <c:pt idx="46">
                  <c:v>19223.28</c:v>
                </c:pt>
                <c:pt idx="47">
                  <c:v>19338.48</c:v>
                </c:pt>
                <c:pt idx="48">
                  <c:v>19170</c:v>
                </c:pt>
                <c:pt idx="49">
                  <c:v>19195.2</c:v>
                </c:pt>
                <c:pt idx="50">
                  <c:v>19394.64</c:v>
                </c:pt>
                <c:pt idx="51">
                  <c:v>19352.16</c:v>
                </c:pt>
                <c:pt idx="52">
                  <c:v>19362.96</c:v>
                </c:pt>
                <c:pt idx="53">
                  <c:v>19383.84</c:v>
                </c:pt>
                <c:pt idx="54">
                  <c:v>19477.440000000002</c:v>
                </c:pt>
                <c:pt idx="55">
                  <c:v>19440</c:v>
                </c:pt>
                <c:pt idx="56">
                  <c:v>19475.28</c:v>
                </c:pt>
                <c:pt idx="57">
                  <c:v>19504.080000000002</c:v>
                </c:pt>
                <c:pt idx="58">
                  <c:v>19409.759999999998</c:v>
                </c:pt>
                <c:pt idx="59">
                  <c:v>19436.400000000001</c:v>
                </c:pt>
                <c:pt idx="60">
                  <c:v>19322.64</c:v>
                </c:pt>
                <c:pt idx="61">
                  <c:v>19172.16</c:v>
                </c:pt>
                <c:pt idx="62">
                  <c:v>19245.599999999999</c:v>
                </c:pt>
                <c:pt idx="63">
                  <c:v>19124.64</c:v>
                </c:pt>
                <c:pt idx="64">
                  <c:v>19079.28</c:v>
                </c:pt>
                <c:pt idx="65">
                  <c:v>18945.36</c:v>
                </c:pt>
                <c:pt idx="66">
                  <c:v>18719.28</c:v>
                </c:pt>
                <c:pt idx="67">
                  <c:v>18401.04</c:v>
                </c:pt>
                <c:pt idx="68">
                  <c:v>18229.68</c:v>
                </c:pt>
                <c:pt idx="69">
                  <c:v>17848.080000000002</c:v>
                </c:pt>
                <c:pt idx="70">
                  <c:v>17359.919999999998</c:v>
                </c:pt>
                <c:pt idx="71">
                  <c:v>17223.84</c:v>
                </c:pt>
                <c:pt idx="72">
                  <c:v>17089.919999999998</c:v>
                </c:pt>
                <c:pt idx="73">
                  <c:v>16789.68</c:v>
                </c:pt>
                <c:pt idx="74">
                  <c:v>16575.12</c:v>
                </c:pt>
                <c:pt idx="75">
                  <c:v>16500.96</c:v>
                </c:pt>
                <c:pt idx="76">
                  <c:v>16432.560000000001</c:v>
                </c:pt>
                <c:pt idx="77">
                  <c:v>16297.92</c:v>
                </c:pt>
                <c:pt idx="78">
                  <c:v>16110.720000000001</c:v>
                </c:pt>
                <c:pt idx="79">
                  <c:v>15952.32</c:v>
                </c:pt>
                <c:pt idx="80">
                  <c:v>15765.84</c:v>
                </c:pt>
                <c:pt idx="81">
                  <c:v>15579.36</c:v>
                </c:pt>
                <c:pt idx="82">
                  <c:v>15378.48</c:v>
                </c:pt>
                <c:pt idx="83">
                  <c:v>15204.239999999998</c:v>
                </c:pt>
                <c:pt idx="84">
                  <c:v>15068.880000000001</c:v>
                </c:pt>
                <c:pt idx="85">
                  <c:v>14808.96</c:v>
                </c:pt>
                <c:pt idx="86">
                  <c:v>14578.56</c:v>
                </c:pt>
                <c:pt idx="87">
                  <c:v>14552.64</c:v>
                </c:pt>
                <c:pt idx="88">
                  <c:v>14359.68</c:v>
                </c:pt>
                <c:pt idx="89">
                  <c:v>13993.92</c:v>
                </c:pt>
                <c:pt idx="90">
                  <c:v>13685.76</c:v>
                </c:pt>
                <c:pt idx="91">
                  <c:v>13577.04</c:v>
                </c:pt>
                <c:pt idx="92">
                  <c:v>13379.04</c:v>
                </c:pt>
                <c:pt idx="93">
                  <c:v>13159.439999999999</c:v>
                </c:pt>
                <c:pt idx="94">
                  <c:v>12863.52</c:v>
                </c:pt>
                <c:pt idx="95">
                  <c:v>12738.24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EC7-40AB-A0A1-7B5966BAC0AD}"/>
            </c:ext>
          </c:extLst>
        </c:ser>
        <c:ser>
          <c:idx val="1"/>
          <c:order val="1"/>
          <c:tx>
            <c:strRef>
              <c:f>'Demand Day Graph'!$C$2</c:f>
              <c:strCache>
                <c:ptCount val="1"/>
                <c:pt idx="0">
                  <c:v>Lowest Peak Demand Day 1/1/2017 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Graph'!$C$3:$C$98</c:f>
              <c:numCache>
                <c:formatCode>General</c:formatCode>
                <c:ptCount val="96"/>
                <c:pt idx="0">
                  <c:v>10075.68</c:v>
                </c:pt>
                <c:pt idx="1">
                  <c:v>9995.76</c:v>
                </c:pt>
                <c:pt idx="2">
                  <c:v>10053.36</c:v>
                </c:pt>
                <c:pt idx="3">
                  <c:v>10013.040000000001</c:v>
                </c:pt>
                <c:pt idx="4">
                  <c:v>9952.56</c:v>
                </c:pt>
                <c:pt idx="5">
                  <c:v>9968.4</c:v>
                </c:pt>
                <c:pt idx="6">
                  <c:v>9987.84</c:v>
                </c:pt>
                <c:pt idx="7">
                  <c:v>9918.7199999999993</c:v>
                </c:pt>
                <c:pt idx="8">
                  <c:v>9900.7199999999993</c:v>
                </c:pt>
                <c:pt idx="9">
                  <c:v>9840.24</c:v>
                </c:pt>
                <c:pt idx="10">
                  <c:v>9870.48</c:v>
                </c:pt>
                <c:pt idx="11">
                  <c:v>8322.24</c:v>
                </c:pt>
                <c:pt idx="12">
                  <c:v>9836.64</c:v>
                </c:pt>
                <c:pt idx="13">
                  <c:v>9863.2800000000007</c:v>
                </c:pt>
                <c:pt idx="14">
                  <c:v>9843.84</c:v>
                </c:pt>
                <c:pt idx="15">
                  <c:v>9874.08</c:v>
                </c:pt>
                <c:pt idx="16">
                  <c:v>9820.08</c:v>
                </c:pt>
                <c:pt idx="17">
                  <c:v>9852.48</c:v>
                </c:pt>
                <c:pt idx="18">
                  <c:v>9867.6</c:v>
                </c:pt>
                <c:pt idx="19">
                  <c:v>9862.56</c:v>
                </c:pt>
                <c:pt idx="20">
                  <c:v>9876.24</c:v>
                </c:pt>
                <c:pt idx="21">
                  <c:v>9894.24</c:v>
                </c:pt>
                <c:pt idx="22">
                  <c:v>10099.44</c:v>
                </c:pt>
                <c:pt idx="23">
                  <c:v>10164.959999999999</c:v>
                </c:pt>
                <c:pt idx="24">
                  <c:v>10195.200000000001</c:v>
                </c:pt>
                <c:pt idx="25">
                  <c:v>10293.84</c:v>
                </c:pt>
                <c:pt idx="26">
                  <c:v>10385.280000000001</c:v>
                </c:pt>
                <c:pt idx="27">
                  <c:v>10280.879999999999</c:v>
                </c:pt>
                <c:pt idx="28">
                  <c:v>10320.48</c:v>
                </c:pt>
                <c:pt idx="29">
                  <c:v>10224.719999999999</c:v>
                </c:pt>
                <c:pt idx="30">
                  <c:v>10324.799999999999</c:v>
                </c:pt>
                <c:pt idx="31">
                  <c:v>10185.120000000001</c:v>
                </c:pt>
                <c:pt idx="32">
                  <c:v>10216.08</c:v>
                </c:pt>
                <c:pt idx="33">
                  <c:v>10204.56</c:v>
                </c:pt>
                <c:pt idx="34">
                  <c:v>10267.92</c:v>
                </c:pt>
                <c:pt idx="35">
                  <c:v>10348.56</c:v>
                </c:pt>
                <c:pt idx="36">
                  <c:v>10401.120000000001</c:v>
                </c:pt>
                <c:pt idx="37">
                  <c:v>10383.84</c:v>
                </c:pt>
                <c:pt idx="38">
                  <c:v>10397.52</c:v>
                </c:pt>
                <c:pt idx="39">
                  <c:v>10427.76</c:v>
                </c:pt>
                <c:pt idx="40">
                  <c:v>10420.56</c:v>
                </c:pt>
                <c:pt idx="41">
                  <c:v>10329.120000000001</c:v>
                </c:pt>
                <c:pt idx="42">
                  <c:v>10389.6</c:v>
                </c:pt>
                <c:pt idx="43">
                  <c:v>10442.16</c:v>
                </c:pt>
                <c:pt idx="44">
                  <c:v>10460.16</c:v>
                </c:pt>
                <c:pt idx="45">
                  <c:v>10418.4</c:v>
                </c:pt>
                <c:pt idx="46">
                  <c:v>10450.08</c:v>
                </c:pt>
                <c:pt idx="47">
                  <c:v>10416.24</c:v>
                </c:pt>
                <c:pt idx="48">
                  <c:v>10422</c:v>
                </c:pt>
                <c:pt idx="49">
                  <c:v>10470.959999999999</c:v>
                </c:pt>
                <c:pt idx="50">
                  <c:v>10421.280000000001</c:v>
                </c:pt>
                <c:pt idx="51">
                  <c:v>10410.48</c:v>
                </c:pt>
                <c:pt idx="52">
                  <c:v>10437.120000000001</c:v>
                </c:pt>
                <c:pt idx="53">
                  <c:v>10462.32</c:v>
                </c:pt>
                <c:pt idx="54">
                  <c:v>10511.28</c:v>
                </c:pt>
                <c:pt idx="55">
                  <c:v>10507.68</c:v>
                </c:pt>
                <c:pt idx="56">
                  <c:v>10593.36</c:v>
                </c:pt>
                <c:pt idx="57">
                  <c:v>10499.04</c:v>
                </c:pt>
                <c:pt idx="58">
                  <c:v>10491.84</c:v>
                </c:pt>
                <c:pt idx="59">
                  <c:v>10498.32</c:v>
                </c:pt>
                <c:pt idx="60">
                  <c:v>10600.56</c:v>
                </c:pt>
                <c:pt idx="61">
                  <c:v>10563.84</c:v>
                </c:pt>
                <c:pt idx="62">
                  <c:v>10617.84</c:v>
                </c:pt>
                <c:pt idx="63">
                  <c:v>10551.6</c:v>
                </c:pt>
                <c:pt idx="64">
                  <c:v>10524.96</c:v>
                </c:pt>
                <c:pt idx="65">
                  <c:v>10555.92</c:v>
                </c:pt>
                <c:pt idx="66">
                  <c:v>10536.48</c:v>
                </c:pt>
                <c:pt idx="67">
                  <c:v>10498.32</c:v>
                </c:pt>
                <c:pt idx="68">
                  <c:v>10458</c:v>
                </c:pt>
                <c:pt idx="69">
                  <c:v>10348.56</c:v>
                </c:pt>
                <c:pt idx="70">
                  <c:v>10347.120000000001</c:v>
                </c:pt>
                <c:pt idx="71">
                  <c:v>10384.56</c:v>
                </c:pt>
                <c:pt idx="72">
                  <c:v>10532.88</c:v>
                </c:pt>
                <c:pt idx="73">
                  <c:v>10627.92</c:v>
                </c:pt>
                <c:pt idx="74">
                  <c:v>10619.28</c:v>
                </c:pt>
                <c:pt idx="75">
                  <c:v>10666.08</c:v>
                </c:pt>
                <c:pt idx="76">
                  <c:v>10656.72</c:v>
                </c:pt>
                <c:pt idx="77">
                  <c:v>10638</c:v>
                </c:pt>
                <c:pt idx="78">
                  <c:v>10560.24</c:v>
                </c:pt>
                <c:pt idx="79">
                  <c:v>10520.64</c:v>
                </c:pt>
                <c:pt idx="80">
                  <c:v>10420.56</c:v>
                </c:pt>
                <c:pt idx="81">
                  <c:v>10405.44</c:v>
                </c:pt>
                <c:pt idx="82">
                  <c:v>10386</c:v>
                </c:pt>
                <c:pt idx="83">
                  <c:v>10497.6</c:v>
                </c:pt>
                <c:pt idx="84">
                  <c:v>10393.200000000001</c:v>
                </c:pt>
                <c:pt idx="85">
                  <c:v>10347.84</c:v>
                </c:pt>
                <c:pt idx="86">
                  <c:v>10321.92</c:v>
                </c:pt>
                <c:pt idx="87">
                  <c:v>10340.64</c:v>
                </c:pt>
                <c:pt idx="88">
                  <c:v>10313.280000000001</c:v>
                </c:pt>
                <c:pt idx="89">
                  <c:v>10260.719999999999</c:v>
                </c:pt>
                <c:pt idx="90">
                  <c:v>10221.84</c:v>
                </c:pt>
                <c:pt idx="91">
                  <c:v>10211.040000000001</c:v>
                </c:pt>
                <c:pt idx="92">
                  <c:v>10200.959999999999</c:v>
                </c:pt>
                <c:pt idx="93">
                  <c:v>10215.36</c:v>
                </c:pt>
                <c:pt idx="94">
                  <c:v>10167.84</c:v>
                </c:pt>
                <c:pt idx="95">
                  <c:v>10074.959999999999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EC7-40AB-A0A1-7B5966BAC0AD}"/>
            </c:ext>
          </c:extLst>
        </c:ser>
        <c:ser>
          <c:idx val="2"/>
          <c:order val="2"/>
          <c:tx>
            <c:strRef>
              <c:f>'Demand Day Graph'!$D$2</c:f>
              <c:strCache>
                <c:ptCount val="1"/>
                <c:pt idx="0">
                  <c:v>Median Peak Demand Day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Graph'!$D$3:$D$98</c:f>
              <c:numCache>
                <c:formatCode>General</c:formatCode>
                <c:ptCount val="96"/>
                <c:pt idx="0">
                  <c:v>11379.6</c:v>
                </c:pt>
                <c:pt idx="1">
                  <c:v>11386.8</c:v>
                </c:pt>
                <c:pt idx="2">
                  <c:v>11401.2</c:v>
                </c:pt>
                <c:pt idx="3">
                  <c:v>11343.6</c:v>
                </c:pt>
                <c:pt idx="4">
                  <c:v>11250</c:v>
                </c:pt>
                <c:pt idx="5">
                  <c:v>11170.8</c:v>
                </c:pt>
                <c:pt idx="6">
                  <c:v>11163.6</c:v>
                </c:pt>
                <c:pt idx="7">
                  <c:v>11156.4</c:v>
                </c:pt>
                <c:pt idx="8">
                  <c:v>11196</c:v>
                </c:pt>
                <c:pt idx="9">
                  <c:v>11221.2</c:v>
                </c:pt>
                <c:pt idx="10">
                  <c:v>11080.8</c:v>
                </c:pt>
                <c:pt idx="11">
                  <c:v>11062.8</c:v>
                </c:pt>
                <c:pt idx="12">
                  <c:v>11037.6</c:v>
                </c:pt>
                <c:pt idx="13">
                  <c:v>10990.8</c:v>
                </c:pt>
                <c:pt idx="14">
                  <c:v>11034</c:v>
                </c:pt>
                <c:pt idx="15">
                  <c:v>11012.4</c:v>
                </c:pt>
                <c:pt idx="16">
                  <c:v>11048.4</c:v>
                </c:pt>
                <c:pt idx="17">
                  <c:v>11062.8</c:v>
                </c:pt>
                <c:pt idx="18">
                  <c:v>11106</c:v>
                </c:pt>
                <c:pt idx="19">
                  <c:v>11091.6</c:v>
                </c:pt>
                <c:pt idx="20">
                  <c:v>11088</c:v>
                </c:pt>
                <c:pt idx="21">
                  <c:v>11422.8</c:v>
                </c:pt>
                <c:pt idx="22">
                  <c:v>11865.6</c:v>
                </c:pt>
                <c:pt idx="23">
                  <c:v>12232.8</c:v>
                </c:pt>
                <c:pt idx="24">
                  <c:v>12456</c:v>
                </c:pt>
                <c:pt idx="25">
                  <c:v>13060.8</c:v>
                </c:pt>
                <c:pt idx="26">
                  <c:v>13759.2</c:v>
                </c:pt>
                <c:pt idx="27">
                  <c:v>13968</c:v>
                </c:pt>
                <c:pt idx="28">
                  <c:v>14122.8</c:v>
                </c:pt>
                <c:pt idx="29">
                  <c:v>14346</c:v>
                </c:pt>
                <c:pt idx="30">
                  <c:v>14461.2</c:v>
                </c:pt>
                <c:pt idx="31">
                  <c:v>14806.8</c:v>
                </c:pt>
                <c:pt idx="32">
                  <c:v>14972.4</c:v>
                </c:pt>
                <c:pt idx="33">
                  <c:v>15231.6</c:v>
                </c:pt>
                <c:pt idx="34">
                  <c:v>15296.4</c:v>
                </c:pt>
                <c:pt idx="35">
                  <c:v>15483.6</c:v>
                </c:pt>
                <c:pt idx="36">
                  <c:v>15674.4</c:v>
                </c:pt>
                <c:pt idx="37">
                  <c:v>15843.6</c:v>
                </c:pt>
                <c:pt idx="38">
                  <c:v>15904.8</c:v>
                </c:pt>
                <c:pt idx="39">
                  <c:v>16023.6</c:v>
                </c:pt>
                <c:pt idx="40">
                  <c:v>16052.4</c:v>
                </c:pt>
                <c:pt idx="41">
                  <c:v>16102.8</c:v>
                </c:pt>
                <c:pt idx="42">
                  <c:v>16088.4</c:v>
                </c:pt>
                <c:pt idx="43">
                  <c:v>16106.4</c:v>
                </c:pt>
                <c:pt idx="44">
                  <c:v>16164</c:v>
                </c:pt>
                <c:pt idx="45">
                  <c:v>16268.4</c:v>
                </c:pt>
                <c:pt idx="46">
                  <c:v>16254</c:v>
                </c:pt>
                <c:pt idx="47">
                  <c:v>16293.6</c:v>
                </c:pt>
                <c:pt idx="48">
                  <c:v>16423.2</c:v>
                </c:pt>
                <c:pt idx="49">
                  <c:v>16488</c:v>
                </c:pt>
                <c:pt idx="50">
                  <c:v>16448.400000000001</c:v>
                </c:pt>
                <c:pt idx="51">
                  <c:v>16455.599999999999</c:v>
                </c:pt>
                <c:pt idx="52">
                  <c:v>16534.8</c:v>
                </c:pt>
                <c:pt idx="53">
                  <c:v>16358.4</c:v>
                </c:pt>
                <c:pt idx="54">
                  <c:v>16534.8</c:v>
                </c:pt>
                <c:pt idx="55">
                  <c:v>16491.599999999999</c:v>
                </c:pt>
                <c:pt idx="56">
                  <c:v>16376.4</c:v>
                </c:pt>
                <c:pt idx="57">
                  <c:v>16300.8</c:v>
                </c:pt>
                <c:pt idx="58">
                  <c:v>16189.2</c:v>
                </c:pt>
                <c:pt idx="59">
                  <c:v>16092</c:v>
                </c:pt>
                <c:pt idx="60">
                  <c:v>16178.4</c:v>
                </c:pt>
                <c:pt idx="61">
                  <c:v>16045.2</c:v>
                </c:pt>
                <c:pt idx="62">
                  <c:v>15958.8</c:v>
                </c:pt>
                <c:pt idx="63">
                  <c:v>15847.2</c:v>
                </c:pt>
                <c:pt idx="64">
                  <c:v>15732</c:v>
                </c:pt>
                <c:pt idx="65">
                  <c:v>15620.4</c:v>
                </c:pt>
                <c:pt idx="66">
                  <c:v>15559.2</c:v>
                </c:pt>
                <c:pt idx="67">
                  <c:v>15440.4</c:v>
                </c:pt>
                <c:pt idx="68">
                  <c:v>15145.2</c:v>
                </c:pt>
                <c:pt idx="69">
                  <c:v>14893.2</c:v>
                </c:pt>
                <c:pt idx="70">
                  <c:v>14529.6</c:v>
                </c:pt>
                <c:pt idx="71">
                  <c:v>14367.6</c:v>
                </c:pt>
                <c:pt idx="72">
                  <c:v>14252.4</c:v>
                </c:pt>
                <c:pt idx="73">
                  <c:v>13986</c:v>
                </c:pt>
                <c:pt idx="74">
                  <c:v>13950</c:v>
                </c:pt>
                <c:pt idx="75">
                  <c:v>13910.4</c:v>
                </c:pt>
                <c:pt idx="76">
                  <c:v>13989.6</c:v>
                </c:pt>
                <c:pt idx="77">
                  <c:v>13579.2</c:v>
                </c:pt>
                <c:pt idx="78">
                  <c:v>13384.8</c:v>
                </c:pt>
                <c:pt idx="79">
                  <c:v>13309.2</c:v>
                </c:pt>
                <c:pt idx="80">
                  <c:v>13251.6</c:v>
                </c:pt>
                <c:pt idx="81">
                  <c:v>13194</c:v>
                </c:pt>
                <c:pt idx="82">
                  <c:v>13068</c:v>
                </c:pt>
                <c:pt idx="83">
                  <c:v>13111.2</c:v>
                </c:pt>
                <c:pt idx="84">
                  <c:v>13010.4</c:v>
                </c:pt>
                <c:pt idx="85">
                  <c:v>12848.4</c:v>
                </c:pt>
                <c:pt idx="86">
                  <c:v>12610.8</c:v>
                </c:pt>
                <c:pt idx="87">
                  <c:v>12430.8</c:v>
                </c:pt>
                <c:pt idx="88">
                  <c:v>12322.8</c:v>
                </c:pt>
                <c:pt idx="89">
                  <c:v>11991.6</c:v>
                </c:pt>
                <c:pt idx="90">
                  <c:v>11890.8</c:v>
                </c:pt>
                <c:pt idx="91">
                  <c:v>11800.8</c:v>
                </c:pt>
                <c:pt idx="92">
                  <c:v>11757.6</c:v>
                </c:pt>
                <c:pt idx="93">
                  <c:v>11509.2</c:v>
                </c:pt>
                <c:pt idx="94">
                  <c:v>11372.4</c:v>
                </c:pt>
                <c:pt idx="95">
                  <c:v>11293.2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EC7-40AB-A0A1-7B5966BAC0AD}"/>
            </c:ext>
          </c:extLst>
        </c:ser>
        <c:ser>
          <c:idx val="3"/>
          <c:order val="3"/>
          <c:tx>
            <c:strRef>
              <c:f>'Demand Day Graph'!$E$2</c:f>
              <c:strCache>
                <c:ptCount val="1"/>
                <c:pt idx="0">
                  <c:v>Mode Peak Demand Day 6/7/2016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Graph'!$E$3:$E$98</c:f>
              <c:numCache>
                <c:formatCode>General</c:formatCode>
                <c:ptCount val="96"/>
                <c:pt idx="0">
                  <c:v>10736.64</c:v>
                </c:pt>
                <c:pt idx="1">
                  <c:v>10589.76</c:v>
                </c:pt>
                <c:pt idx="2">
                  <c:v>10566</c:v>
                </c:pt>
                <c:pt idx="3">
                  <c:v>10547.28</c:v>
                </c:pt>
                <c:pt idx="4">
                  <c:v>10494.72</c:v>
                </c:pt>
                <c:pt idx="5">
                  <c:v>10438.56</c:v>
                </c:pt>
                <c:pt idx="6">
                  <c:v>10559.52</c:v>
                </c:pt>
                <c:pt idx="7">
                  <c:v>10504.08</c:v>
                </c:pt>
                <c:pt idx="8">
                  <c:v>10534.32</c:v>
                </c:pt>
                <c:pt idx="9">
                  <c:v>10446.48</c:v>
                </c:pt>
                <c:pt idx="10">
                  <c:v>10463.040000000001</c:v>
                </c:pt>
                <c:pt idx="11">
                  <c:v>10434.959999999999</c:v>
                </c:pt>
                <c:pt idx="12">
                  <c:v>10516.32</c:v>
                </c:pt>
                <c:pt idx="13">
                  <c:v>10410.48</c:v>
                </c:pt>
                <c:pt idx="14">
                  <c:v>10443.6</c:v>
                </c:pt>
                <c:pt idx="15">
                  <c:v>10448.64</c:v>
                </c:pt>
                <c:pt idx="16">
                  <c:v>10481.040000000001</c:v>
                </c:pt>
                <c:pt idx="17">
                  <c:v>10404.719999999999</c:v>
                </c:pt>
                <c:pt idx="18">
                  <c:v>10526.4</c:v>
                </c:pt>
                <c:pt idx="19">
                  <c:v>10525.68</c:v>
                </c:pt>
                <c:pt idx="20">
                  <c:v>10521.36</c:v>
                </c:pt>
                <c:pt idx="21">
                  <c:v>10838.16</c:v>
                </c:pt>
                <c:pt idx="22">
                  <c:v>11204.64</c:v>
                </c:pt>
                <c:pt idx="23">
                  <c:v>11327.76</c:v>
                </c:pt>
                <c:pt idx="24">
                  <c:v>11665.44</c:v>
                </c:pt>
                <c:pt idx="25">
                  <c:v>12038.4</c:v>
                </c:pt>
                <c:pt idx="26">
                  <c:v>12924.72</c:v>
                </c:pt>
                <c:pt idx="27">
                  <c:v>13162.32</c:v>
                </c:pt>
                <c:pt idx="28">
                  <c:v>13332.96</c:v>
                </c:pt>
                <c:pt idx="29">
                  <c:v>13388.4</c:v>
                </c:pt>
                <c:pt idx="30">
                  <c:v>13687.92</c:v>
                </c:pt>
                <c:pt idx="31">
                  <c:v>13915.44</c:v>
                </c:pt>
                <c:pt idx="32">
                  <c:v>14097.6</c:v>
                </c:pt>
                <c:pt idx="33">
                  <c:v>14396.4</c:v>
                </c:pt>
                <c:pt idx="34">
                  <c:v>14617.44</c:v>
                </c:pt>
                <c:pt idx="35">
                  <c:v>14775.12</c:v>
                </c:pt>
                <c:pt idx="36">
                  <c:v>15061.68</c:v>
                </c:pt>
                <c:pt idx="37">
                  <c:v>15307.92</c:v>
                </c:pt>
                <c:pt idx="38">
                  <c:v>15391.44</c:v>
                </c:pt>
                <c:pt idx="39">
                  <c:v>15467.04</c:v>
                </c:pt>
                <c:pt idx="40">
                  <c:v>15526.08</c:v>
                </c:pt>
                <c:pt idx="41">
                  <c:v>15554.16</c:v>
                </c:pt>
                <c:pt idx="42">
                  <c:v>15578.64</c:v>
                </c:pt>
                <c:pt idx="43">
                  <c:v>15701.76</c:v>
                </c:pt>
                <c:pt idx="44">
                  <c:v>15747.12</c:v>
                </c:pt>
                <c:pt idx="45">
                  <c:v>15824.88</c:v>
                </c:pt>
                <c:pt idx="46">
                  <c:v>15883.92</c:v>
                </c:pt>
                <c:pt idx="47">
                  <c:v>15973.92</c:v>
                </c:pt>
                <c:pt idx="48">
                  <c:v>15867.36</c:v>
                </c:pt>
                <c:pt idx="49">
                  <c:v>16139.52</c:v>
                </c:pt>
                <c:pt idx="50">
                  <c:v>15958.8</c:v>
                </c:pt>
                <c:pt idx="51">
                  <c:v>15945.84</c:v>
                </c:pt>
                <c:pt idx="52">
                  <c:v>16059.6</c:v>
                </c:pt>
                <c:pt idx="53">
                  <c:v>16107.12</c:v>
                </c:pt>
                <c:pt idx="54">
                  <c:v>15906.24</c:v>
                </c:pt>
                <c:pt idx="55">
                  <c:v>15774.48</c:v>
                </c:pt>
                <c:pt idx="56">
                  <c:v>15734.16</c:v>
                </c:pt>
                <c:pt idx="57">
                  <c:v>15789.6</c:v>
                </c:pt>
                <c:pt idx="58">
                  <c:v>15798.24</c:v>
                </c:pt>
                <c:pt idx="59">
                  <c:v>15599.52</c:v>
                </c:pt>
                <c:pt idx="60">
                  <c:v>15678</c:v>
                </c:pt>
                <c:pt idx="61">
                  <c:v>15683.04</c:v>
                </c:pt>
                <c:pt idx="62">
                  <c:v>15573.6</c:v>
                </c:pt>
                <c:pt idx="63">
                  <c:v>15439.68</c:v>
                </c:pt>
                <c:pt idx="64">
                  <c:v>15431.76</c:v>
                </c:pt>
                <c:pt idx="65">
                  <c:v>15277.68</c:v>
                </c:pt>
                <c:pt idx="66">
                  <c:v>15111.36</c:v>
                </c:pt>
                <c:pt idx="67">
                  <c:v>14987.52</c:v>
                </c:pt>
                <c:pt idx="68">
                  <c:v>14756.4</c:v>
                </c:pt>
                <c:pt idx="69">
                  <c:v>14504.4</c:v>
                </c:pt>
                <c:pt idx="70">
                  <c:v>14225.04</c:v>
                </c:pt>
                <c:pt idx="71">
                  <c:v>14042.16</c:v>
                </c:pt>
                <c:pt idx="72">
                  <c:v>13911.12</c:v>
                </c:pt>
                <c:pt idx="73">
                  <c:v>13613.76</c:v>
                </c:pt>
                <c:pt idx="74">
                  <c:v>13391.28</c:v>
                </c:pt>
                <c:pt idx="75">
                  <c:v>13232.16</c:v>
                </c:pt>
                <c:pt idx="76">
                  <c:v>13303.44</c:v>
                </c:pt>
                <c:pt idx="77">
                  <c:v>13155.12</c:v>
                </c:pt>
                <c:pt idx="78">
                  <c:v>13000.32</c:v>
                </c:pt>
                <c:pt idx="79">
                  <c:v>12788.64</c:v>
                </c:pt>
                <c:pt idx="80">
                  <c:v>12655.44</c:v>
                </c:pt>
                <c:pt idx="81">
                  <c:v>12628.8</c:v>
                </c:pt>
                <c:pt idx="82">
                  <c:v>12492.72</c:v>
                </c:pt>
                <c:pt idx="83">
                  <c:v>12628.08</c:v>
                </c:pt>
                <c:pt idx="84">
                  <c:v>12463.2</c:v>
                </c:pt>
                <c:pt idx="85">
                  <c:v>12183.12</c:v>
                </c:pt>
                <c:pt idx="86">
                  <c:v>12036.24</c:v>
                </c:pt>
                <c:pt idx="87">
                  <c:v>11943.36</c:v>
                </c:pt>
                <c:pt idx="88">
                  <c:v>11856.24</c:v>
                </c:pt>
                <c:pt idx="89">
                  <c:v>11553.84</c:v>
                </c:pt>
                <c:pt idx="90">
                  <c:v>11410.56</c:v>
                </c:pt>
                <c:pt idx="91">
                  <c:v>11396.88</c:v>
                </c:pt>
                <c:pt idx="92">
                  <c:v>11152.8</c:v>
                </c:pt>
                <c:pt idx="93">
                  <c:v>11028.24</c:v>
                </c:pt>
                <c:pt idx="94">
                  <c:v>10796.4</c:v>
                </c:pt>
                <c:pt idx="95">
                  <c:v>10686.24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EC7-40AB-A0A1-7B5966BAC0AD}"/>
            </c:ext>
          </c:extLst>
        </c:ser>
        <c:ser>
          <c:idx val="4"/>
          <c:order val="4"/>
          <c:tx>
            <c:strRef>
              <c:f>'Demand Day Graph'!$F$2</c:f>
              <c:strCache>
                <c:ptCount val="1"/>
                <c:pt idx="0">
                  <c:v>Average Peak Demand Day 2/21/2017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'Demand Day Graph'!$A$3:$A$98</c:f>
              <c:strCache>
                <c:ptCount val="96"/>
                <c:pt idx="0">
                  <c:v>  12:00:00 AM</c:v>
                </c:pt>
                <c:pt idx="1">
                  <c:v>  12:15:00 AM</c:v>
                </c:pt>
                <c:pt idx="2">
                  <c:v>  12:30:00 AM</c:v>
                </c:pt>
                <c:pt idx="3">
                  <c:v>  12:45:00 AM</c:v>
                </c:pt>
                <c:pt idx="4">
                  <c:v>  1:00:00 AM</c:v>
                </c:pt>
                <c:pt idx="5">
                  <c:v>  1:15:00 AM</c:v>
                </c:pt>
                <c:pt idx="6">
                  <c:v>  1:30:00 AM</c:v>
                </c:pt>
                <c:pt idx="7">
                  <c:v>  1:45:00 AM</c:v>
                </c:pt>
                <c:pt idx="8">
                  <c:v>  2:00:00 AM</c:v>
                </c:pt>
                <c:pt idx="9">
                  <c:v>  2:15:00 AM</c:v>
                </c:pt>
                <c:pt idx="10">
                  <c:v>  2:30:00 AM</c:v>
                </c:pt>
                <c:pt idx="11">
                  <c:v>  2:45:00 AM</c:v>
                </c:pt>
                <c:pt idx="12">
                  <c:v>  3:00:00 AM</c:v>
                </c:pt>
                <c:pt idx="13">
                  <c:v>  3:15:00 AM</c:v>
                </c:pt>
                <c:pt idx="14">
                  <c:v>  3:30:00 AM</c:v>
                </c:pt>
                <c:pt idx="15">
                  <c:v>  3:45:00 AM</c:v>
                </c:pt>
                <c:pt idx="16">
                  <c:v>  4:00:00 AM</c:v>
                </c:pt>
                <c:pt idx="17">
                  <c:v>  4:15:00 AM</c:v>
                </c:pt>
                <c:pt idx="18">
                  <c:v>  4:30:00 AM</c:v>
                </c:pt>
                <c:pt idx="19">
                  <c:v>  4:45:00 AM</c:v>
                </c:pt>
                <c:pt idx="20">
                  <c:v>  5:00:00 AM</c:v>
                </c:pt>
                <c:pt idx="21">
                  <c:v>  5:15:00 AM</c:v>
                </c:pt>
                <c:pt idx="22">
                  <c:v>  5:30:00 AM</c:v>
                </c:pt>
                <c:pt idx="23">
                  <c:v>  5:45:00 AM</c:v>
                </c:pt>
                <c:pt idx="24">
                  <c:v>  6:00:00 AM</c:v>
                </c:pt>
                <c:pt idx="25">
                  <c:v>  6:15:00 AM</c:v>
                </c:pt>
                <c:pt idx="26">
                  <c:v>  6:30:00 AM</c:v>
                </c:pt>
                <c:pt idx="27">
                  <c:v>  6:45:00 AM</c:v>
                </c:pt>
                <c:pt idx="28">
                  <c:v>  7:00:00 AM</c:v>
                </c:pt>
                <c:pt idx="29">
                  <c:v>  7:15:00 AM</c:v>
                </c:pt>
                <c:pt idx="30">
                  <c:v>  7:30:00 AM</c:v>
                </c:pt>
                <c:pt idx="31">
                  <c:v>  7:45:00 AM</c:v>
                </c:pt>
                <c:pt idx="32">
                  <c:v>  8:00:00 AM</c:v>
                </c:pt>
                <c:pt idx="33">
                  <c:v>  8:15:00 AM</c:v>
                </c:pt>
                <c:pt idx="34">
                  <c:v>  8:30:00 AM</c:v>
                </c:pt>
                <c:pt idx="35">
                  <c:v>  8:45:00 AM</c:v>
                </c:pt>
                <c:pt idx="36">
                  <c:v>  9:00:00 AM</c:v>
                </c:pt>
                <c:pt idx="37">
                  <c:v>  9:15:00 AM</c:v>
                </c:pt>
                <c:pt idx="38">
                  <c:v>  9:30:00 AM</c:v>
                </c:pt>
                <c:pt idx="39">
                  <c:v>  9:45:00 AM</c:v>
                </c:pt>
                <c:pt idx="40">
                  <c:v>  10:00:00 AM</c:v>
                </c:pt>
                <c:pt idx="41">
                  <c:v>  10:15:00 AM</c:v>
                </c:pt>
                <c:pt idx="42">
                  <c:v>  10:30:00 AM</c:v>
                </c:pt>
                <c:pt idx="43">
                  <c:v>  10:45:00 AM</c:v>
                </c:pt>
                <c:pt idx="44">
                  <c:v>  11:00:00 AM</c:v>
                </c:pt>
                <c:pt idx="45">
                  <c:v>  11:15:00 AM</c:v>
                </c:pt>
                <c:pt idx="46">
                  <c:v>  11:30:00 AM</c:v>
                </c:pt>
                <c:pt idx="47">
                  <c:v>  11:45:00 AM</c:v>
                </c:pt>
                <c:pt idx="48">
                  <c:v>  12:00:00 PM</c:v>
                </c:pt>
                <c:pt idx="49">
                  <c:v>  12:15:00 PM</c:v>
                </c:pt>
                <c:pt idx="50">
                  <c:v>  12:30:00 PM</c:v>
                </c:pt>
                <c:pt idx="51">
                  <c:v>  12:45:00 PM</c:v>
                </c:pt>
                <c:pt idx="52">
                  <c:v>  1:00:00 PM</c:v>
                </c:pt>
                <c:pt idx="53">
                  <c:v>  1:15:00 PM</c:v>
                </c:pt>
                <c:pt idx="54">
                  <c:v>  1:30:00 PM</c:v>
                </c:pt>
                <c:pt idx="55">
                  <c:v>  1:45:00 PM</c:v>
                </c:pt>
                <c:pt idx="56">
                  <c:v>  2:00:00 PM</c:v>
                </c:pt>
                <c:pt idx="57">
                  <c:v>  2:15:00 PM</c:v>
                </c:pt>
                <c:pt idx="58">
                  <c:v>  2:30:00 PM</c:v>
                </c:pt>
                <c:pt idx="59">
                  <c:v>  2:45:00 PM</c:v>
                </c:pt>
                <c:pt idx="60">
                  <c:v>  3:00:00 PM</c:v>
                </c:pt>
                <c:pt idx="61">
                  <c:v>  3:15:00 PM</c:v>
                </c:pt>
                <c:pt idx="62">
                  <c:v>  3:30:00 PM</c:v>
                </c:pt>
                <c:pt idx="63">
                  <c:v>  3:45:00 PM</c:v>
                </c:pt>
                <c:pt idx="64">
                  <c:v>  4:00:00 PM</c:v>
                </c:pt>
                <c:pt idx="65">
                  <c:v>  4:15:00 PM</c:v>
                </c:pt>
                <c:pt idx="66">
                  <c:v>  4:30:00 PM</c:v>
                </c:pt>
                <c:pt idx="67">
                  <c:v>  4:45:00 PM</c:v>
                </c:pt>
                <c:pt idx="68">
                  <c:v>  5:00:00 PM</c:v>
                </c:pt>
                <c:pt idx="69">
                  <c:v>  5:15:00 PM</c:v>
                </c:pt>
                <c:pt idx="70">
                  <c:v>  5:30:00 PM</c:v>
                </c:pt>
                <c:pt idx="71">
                  <c:v>  5:45:00 PM</c:v>
                </c:pt>
                <c:pt idx="72">
                  <c:v>  6:00:00 PM</c:v>
                </c:pt>
                <c:pt idx="73">
                  <c:v>  6:15:00 PM</c:v>
                </c:pt>
                <c:pt idx="74">
                  <c:v>  6:30:00 PM</c:v>
                </c:pt>
                <c:pt idx="75">
                  <c:v>  6:45:00 PM</c:v>
                </c:pt>
                <c:pt idx="76">
                  <c:v>  7:00:00 PM</c:v>
                </c:pt>
                <c:pt idx="77">
                  <c:v>  7:15:00 PM</c:v>
                </c:pt>
                <c:pt idx="78">
                  <c:v>  7:30:00 PM</c:v>
                </c:pt>
                <c:pt idx="79">
                  <c:v>  7:45:00 PM</c:v>
                </c:pt>
                <c:pt idx="80">
                  <c:v>  8:00:00 PM</c:v>
                </c:pt>
                <c:pt idx="81">
                  <c:v>  8:15:00 PM</c:v>
                </c:pt>
                <c:pt idx="82">
                  <c:v>  8:30:00 PM</c:v>
                </c:pt>
                <c:pt idx="83">
                  <c:v>  8:45:00 PM</c:v>
                </c:pt>
                <c:pt idx="84">
                  <c:v>  9:00:00 PM</c:v>
                </c:pt>
                <c:pt idx="85">
                  <c:v>  9:15:00 PM</c:v>
                </c:pt>
                <c:pt idx="86">
                  <c:v>  9:30:00 PM</c:v>
                </c:pt>
                <c:pt idx="87">
                  <c:v>  9:45:00 PM</c:v>
                </c:pt>
                <c:pt idx="88">
                  <c:v>  10:00:00 PM</c:v>
                </c:pt>
                <c:pt idx="89">
                  <c:v>  10:15:00 PM</c:v>
                </c:pt>
                <c:pt idx="90">
                  <c:v>  10:30:00 PM</c:v>
                </c:pt>
                <c:pt idx="91">
                  <c:v>  10:45:00 PM</c:v>
                </c:pt>
                <c:pt idx="92">
                  <c:v>  11:00:00 PM</c:v>
                </c:pt>
                <c:pt idx="93">
                  <c:v>  11:15:00 PM</c:v>
                </c:pt>
                <c:pt idx="94">
                  <c:v>  11:30:00 PM</c:v>
                </c:pt>
                <c:pt idx="95">
                  <c:v>  11:45:00 PM</c:v>
                </c:pt>
              </c:strCache>
            </c:strRef>
          </c:cat>
          <c:val>
            <c:numRef>
              <c:f>'Demand Day Graph'!$F$3:$F$98</c:f>
              <c:numCache>
                <c:formatCode>General</c:formatCode>
                <c:ptCount val="96"/>
                <c:pt idx="0">
                  <c:v>10910.88</c:v>
                </c:pt>
                <c:pt idx="1">
                  <c:v>10915.2</c:v>
                </c:pt>
                <c:pt idx="2">
                  <c:v>10817.28</c:v>
                </c:pt>
                <c:pt idx="3">
                  <c:v>10761.12</c:v>
                </c:pt>
                <c:pt idx="4">
                  <c:v>10627.92</c:v>
                </c:pt>
                <c:pt idx="5">
                  <c:v>10617.84</c:v>
                </c:pt>
                <c:pt idx="6">
                  <c:v>10627.2</c:v>
                </c:pt>
                <c:pt idx="7">
                  <c:v>10589.04</c:v>
                </c:pt>
                <c:pt idx="8">
                  <c:v>10545.84</c:v>
                </c:pt>
                <c:pt idx="9">
                  <c:v>10530</c:v>
                </c:pt>
                <c:pt idx="10">
                  <c:v>10535.76</c:v>
                </c:pt>
                <c:pt idx="11">
                  <c:v>10512.72</c:v>
                </c:pt>
                <c:pt idx="12">
                  <c:v>10488.96</c:v>
                </c:pt>
                <c:pt idx="13">
                  <c:v>10463.040000000001</c:v>
                </c:pt>
                <c:pt idx="14">
                  <c:v>10476</c:v>
                </c:pt>
                <c:pt idx="15">
                  <c:v>10533.6</c:v>
                </c:pt>
                <c:pt idx="16">
                  <c:v>10490.4</c:v>
                </c:pt>
                <c:pt idx="17">
                  <c:v>10473.84</c:v>
                </c:pt>
                <c:pt idx="18">
                  <c:v>10467.36</c:v>
                </c:pt>
                <c:pt idx="19">
                  <c:v>10501.92</c:v>
                </c:pt>
                <c:pt idx="20">
                  <c:v>10577.52</c:v>
                </c:pt>
                <c:pt idx="21">
                  <c:v>10980</c:v>
                </c:pt>
                <c:pt idx="22">
                  <c:v>11283.12</c:v>
                </c:pt>
                <c:pt idx="23">
                  <c:v>11432.16</c:v>
                </c:pt>
                <c:pt idx="24">
                  <c:v>11663.28</c:v>
                </c:pt>
                <c:pt idx="25">
                  <c:v>12440.88</c:v>
                </c:pt>
                <c:pt idx="26">
                  <c:v>13118.4</c:v>
                </c:pt>
                <c:pt idx="27">
                  <c:v>13302</c:v>
                </c:pt>
                <c:pt idx="28">
                  <c:v>13286.16</c:v>
                </c:pt>
                <c:pt idx="29">
                  <c:v>13410</c:v>
                </c:pt>
                <c:pt idx="30">
                  <c:v>13490.64</c:v>
                </c:pt>
                <c:pt idx="31">
                  <c:v>13607.28</c:v>
                </c:pt>
                <c:pt idx="32">
                  <c:v>13775.76</c:v>
                </c:pt>
                <c:pt idx="33">
                  <c:v>13955.04</c:v>
                </c:pt>
                <c:pt idx="34">
                  <c:v>14215.68</c:v>
                </c:pt>
                <c:pt idx="35">
                  <c:v>14452.56</c:v>
                </c:pt>
                <c:pt idx="36">
                  <c:v>14682.24</c:v>
                </c:pt>
                <c:pt idx="37">
                  <c:v>14875.92</c:v>
                </c:pt>
                <c:pt idx="38">
                  <c:v>14914.8</c:v>
                </c:pt>
                <c:pt idx="39">
                  <c:v>15277.68</c:v>
                </c:pt>
                <c:pt idx="40">
                  <c:v>15251.76</c:v>
                </c:pt>
                <c:pt idx="41">
                  <c:v>15415.92</c:v>
                </c:pt>
                <c:pt idx="42">
                  <c:v>15534.72</c:v>
                </c:pt>
                <c:pt idx="43">
                  <c:v>15598.08</c:v>
                </c:pt>
                <c:pt idx="44">
                  <c:v>15582.96</c:v>
                </c:pt>
                <c:pt idx="45">
                  <c:v>15620.4</c:v>
                </c:pt>
                <c:pt idx="46">
                  <c:v>15672.24</c:v>
                </c:pt>
                <c:pt idx="47">
                  <c:v>15719.76</c:v>
                </c:pt>
                <c:pt idx="48">
                  <c:v>15795.36</c:v>
                </c:pt>
                <c:pt idx="49">
                  <c:v>15897.6</c:v>
                </c:pt>
                <c:pt idx="50">
                  <c:v>15939.36</c:v>
                </c:pt>
                <c:pt idx="51">
                  <c:v>15706.8</c:v>
                </c:pt>
                <c:pt idx="52">
                  <c:v>15600.96</c:v>
                </c:pt>
                <c:pt idx="53">
                  <c:v>15708.96</c:v>
                </c:pt>
                <c:pt idx="54">
                  <c:v>15780.24</c:v>
                </c:pt>
                <c:pt idx="55">
                  <c:v>15706.08</c:v>
                </c:pt>
                <c:pt idx="56">
                  <c:v>15765.12</c:v>
                </c:pt>
                <c:pt idx="57">
                  <c:v>15899.76</c:v>
                </c:pt>
                <c:pt idx="58">
                  <c:v>15814.08</c:v>
                </c:pt>
                <c:pt idx="59">
                  <c:v>15811.92</c:v>
                </c:pt>
                <c:pt idx="60">
                  <c:v>15757.2</c:v>
                </c:pt>
                <c:pt idx="61">
                  <c:v>15711.12</c:v>
                </c:pt>
                <c:pt idx="62">
                  <c:v>15624</c:v>
                </c:pt>
                <c:pt idx="63">
                  <c:v>15409.44</c:v>
                </c:pt>
                <c:pt idx="64">
                  <c:v>15399.36</c:v>
                </c:pt>
                <c:pt idx="65">
                  <c:v>15320.16</c:v>
                </c:pt>
                <c:pt idx="66">
                  <c:v>15200.64</c:v>
                </c:pt>
                <c:pt idx="67">
                  <c:v>14963.04</c:v>
                </c:pt>
                <c:pt idx="68">
                  <c:v>14791.68</c:v>
                </c:pt>
                <c:pt idx="69">
                  <c:v>14389.2</c:v>
                </c:pt>
                <c:pt idx="70">
                  <c:v>14169.6</c:v>
                </c:pt>
                <c:pt idx="71">
                  <c:v>13957.2</c:v>
                </c:pt>
                <c:pt idx="72">
                  <c:v>13932</c:v>
                </c:pt>
                <c:pt idx="73">
                  <c:v>14134.32</c:v>
                </c:pt>
                <c:pt idx="74">
                  <c:v>14186.16</c:v>
                </c:pt>
                <c:pt idx="75">
                  <c:v>14100.48</c:v>
                </c:pt>
                <c:pt idx="76">
                  <c:v>13892.4</c:v>
                </c:pt>
                <c:pt idx="77">
                  <c:v>13636.08</c:v>
                </c:pt>
                <c:pt idx="78">
                  <c:v>13505.76</c:v>
                </c:pt>
                <c:pt idx="79">
                  <c:v>13469.76</c:v>
                </c:pt>
                <c:pt idx="80">
                  <c:v>13335.12</c:v>
                </c:pt>
                <c:pt idx="81">
                  <c:v>13259.52</c:v>
                </c:pt>
                <c:pt idx="82">
                  <c:v>13127.04</c:v>
                </c:pt>
                <c:pt idx="83">
                  <c:v>13037.04</c:v>
                </c:pt>
                <c:pt idx="84">
                  <c:v>12915.36</c:v>
                </c:pt>
                <c:pt idx="85">
                  <c:v>12674.88</c:v>
                </c:pt>
                <c:pt idx="86">
                  <c:v>12471.12</c:v>
                </c:pt>
                <c:pt idx="87">
                  <c:v>12408.48</c:v>
                </c:pt>
                <c:pt idx="88">
                  <c:v>12066.48</c:v>
                </c:pt>
                <c:pt idx="89">
                  <c:v>11671.2</c:v>
                </c:pt>
                <c:pt idx="90">
                  <c:v>11592</c:v>
                </c:pt>
                <c:pt idx="91">
                  <c:v>11482.56</c:v>
                </c:pt>
                <c:pt idx="92">
                  <c:v>11338.56</c:v>
                </c:pt>
                <c:pt idx="93">
                  <c:v>11212.56</c:v>
                </c:pt>
                <c:pt idx="94">
                  <c:v>11135.52</c:v>
                </c:pt>
                <c:pt idx="95">
                  <c:v>11007.36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EC7-40AB-A0A1-7B5966BAC0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0351608"/>
        <c:axId val="530348864"/>
      </c:lineChart>
      <c:catAx>
        <c:axId val="530351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348864"/>
        <c:crosses val="autoZero"/>
        <c:auto val="1"/>
        <c:lblAlgn val="ctr"/>
        <c:lblOffset val="100"/>
        <c:tickLblSkip val="4"/>
        <c:tickMarkSkip val="4"/>
        <c:noMultiLvlLbl val="0"/>
      </c:catAx>
      <c:valAx>
        <c:axId val="530348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0351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9814790473149058E-2"/>
          <c:y val="0.9208880483804055"/>
          <c:w val="0.88238429752795189"/>
          <c:h val="6.52530191829813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>
      <a:outerShdw blurRad="50800" dist="38100" dir="2700000" algn="tl" rotWithShape="0">
        <a:prstClr val="black">
          <a:alpha val="42000"/>
        </a:prstClr>
      </a:outerShdw>
    </a:effectLst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A028F-48EF-4556-90F8-EFDCE25CF26B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A67CD-5DB1-4497-9B89-B90B61DD3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92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know from Measurement, Modeling, and Audits that 60% of the Energy consumed goes into the Air Conditioner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A67CD-5DB1-4497-9B89-B90B61DD3B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65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have 4 district Cooling loops providing 24/7 cooling to our research buildings, libraries, offices and classrooms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92A9F54-9D01-468E-8DA4-3EC1DEB4B03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4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can see that the consumption follows the outdoor recorded temperature.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A67CD-5DB1-4497-9B89-B90B61DD3B6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541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71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8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83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50306" y="6356351"/>
            <a:ext cx="465044" cy="365125"/>
          </a:xfrm>
        </p:spPr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12" y="6176963"/>
            <a:ext cx="501174" cy="50292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956022" y="6402884"/>
            <a:ext cx="669379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Trajan Pro" charset="0"/>
                <a:ea typeface="Trajan Pro" charset="0"/>
                <a:cs typeface="Trajan Pro" charset="0"/>
              </a:rPr>
              <a:t>University of Hawai‘i </a:t>
            </a:r>
            <a:r>
              <a:rPr lang="en-US" sz="1350" dirty="0">
                <a:solidFill>
                  <a:schemeClr val="accent3"/>
                </a:solidFill>
                <a:latin typeface="Trajan Pro" charset="0"/>
                <a:ea typeface="Trajan Pro" charset="0"/>
                <a:cs typeface="Trajan Pro" charset="0"/>
              </a:rPr>
              <a:t>|</a:t>
            </a:r>
            <a:r>
              <a:rPr lang="en-US" sz="1350" dirty="0">
                <a:latin typeface="Trajan Pro" charset="0"/>
                <a:ea typeface="Trajan Pro" charset="0"/>
                <a:cs typeface="Trajan Pro" charset="0"/>
              </a:rPr>
              <a:t> Office of Sustainability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159" y="6331317"/>
            <a:ext cx="415191" cy="415191"/>
          </a:xfrm>
          <a:prstGeom prst="rect">
            <a:avLst/>
          </a:prstGeom>
          <a:effectLst/>
        </p:spPr>
      </p:pic>
      <p:sp>
        <p:nvSpPr>
          <p:cNvPr id="10" name="Rectangle 9"/>
          <p:cNvSpPr/>
          <p:nvPr userDrawn="1"/>
        </p:nvSpPr>
        <p:spPr>
          <a:xfrm>
            <a:off x="-1" y="1027907"/>
            <a:ext cx="9144001" cy="139752"/>
          </a:xfrm>
          <a:prstGeom prst="rect">
            <a:avLst/>
          </a:prstGeom>
          <a:solidFill>
            <a:schemeClr val="tx1">
              <a:lumMod val="85000"/>
              <a:lumOff val="15000"/>
              <a:alpha val="95000"/>
            </a:schemeClr>
          </a:solidFill>
          <a:ln>
            <a:solidFill>
              <a:schemeClr val="tx1">
                <a:lumMod val="85000"/>
                <a:lumOff val="15000"/>
                <a:alpha val="95000"/>
              </a:schemeClr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36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16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20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39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17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12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47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589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8BCC0C-BEC0-4134-BD1B-17E1D34D4B67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3C72D-F4A4-4170-A817-8D344A1D1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9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799" y="1273528"/>
            <a:ext cx="3698694" cy="27933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60% of the energy - HVAC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1796" y="1297217"/>
            <a:ext cx="3473087" cy="1405255"/>
          </a:xfrm>
        </p:spPr>
        <p:txBody>
          <a:bodyPr>
            <a:normAutofit/>
          </a:bodyPr>
          <a:lstStyle/>
          <a:p>
            <a:r>
              <a:rPr lang="en-US" dirty="0" smtClean="0"/>
              <a:t>Research Buildings and Libraries Require 24/7 HVAC</a:t>
            </a:r>
            <a:endParaRPr lang="en-US" dirty="0"/>
          </a:p>
        </p:txBody>
      </p:sp>
      <p:pic>
        <p:nvPicPr>
          <p:cNvPr id="1026" name="Picture 2" descr="Image result for solar analys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0371" y="4253090"/>
            <a:ext cx="2464979" cy="176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72050" y="3697539"/>
            <a:ext cx="3367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Bachman Hall Consumption Trend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798" y="4066871"/>
            <a:ext cx="3887403" cy="169769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cxnSp>
        <p:nvCxnSpPr>
          <p:cNvPr id="21" name="Straight Arrow Connector 20"/>
          <p:cNvCxnSpPr/>
          <p:nvPr/>
        </p:nvCxnSpPr>
        <p:spPr>
          <a:xfrm flipH="1" flipV="1">
            <a:off x="1869440" y="4436205"/>
            <a:ext cx="1248000" cy="916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117440" y="4343191"/>
            <a:ext cx="2166106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 smtClean="0"/>
              <a:t>HVAC battles the Sun</a:t>
            </a:r>
            <a:endParaRPr lang="en-US" dirty="0"/>
          </a:p>
        </p:txBody>
      </p:sp>
      <p:cxnSp>
        <p:nvCxnSpPr>
          <p:cNvPr id="27" name="Straight Arrow Connector 26"/>
          <p:cNvCxnSpPr>
            <a:stCxn id="25" idx="3"/>
          </p:cNvCxnSpPr>
          <p:nvPr/>
        </p:nvCxnSpPr>
        <p:spPr>
          <a:xfrm flipV="1">
            <a:off x="5283546" y="4295370"/>
            <a:ext cx="1944521" cy="232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759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/>
          <p:cNvSpPr>
            <a:spLocks noGrp="1"/>
          </p:cNvSpPr>
          <p:nvPr>
            <p:ph type="title"/>
          </p:nvPr>
        </p:nvSpPr>
        <p:spPr>
          <a:xfrm>
            <a:off x="127000" y="181155"/>
            <a:ext cx="8644887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UH Manoa Cooling Loops</a:t>
            </a:r>
            <a:endParaRPr lang="en-US" dirty="0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05" y="900382"/>
            <a:ext cx="8280182" cy="5823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874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252248" y="1145628"/>
            <a:ext cx="8713076" cy="5465379"/>
            <a:chOff x="1694278" y="2205124"/>
            <a:chExt cx="5755444" cy="3547976"/>
          </a:xfrm>
        </p:grpSpPr>
        <p:graphicFrame>
          <p:nvGraphicFramePr>
            <p:cNvPr id="5" name="Char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836212963"/>
                </p:ext>
              </p:extLst>
            </p:nvPr>
          </p:nvGraphicFramePr>
          <p:xfrm>
            <a:off x="1694278" y="2205124"/>
            <a:ext cx="5755444" cy="35479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" name="TextBox 5"/>
            <p:cNvSpPr txBox="1"/>
            <p:nvPr/>
          </p:nvSpPr>
          <p:spPr>
            <a:xfrm>
              <a:off x="5651758" y="2494416"/>
              <a:ext cx="848492" cy="2397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Hottest Day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217701" y="4204477"/>
              <a:ext cx="852304" cy="2397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Coolest Day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5261434" y="2661852"/>
              <a:ext cx="390324" cy="40379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 flipV="1">
              <a:off x="3542103" y="3979112"/>
              <a:ext cx="675598" cy="42503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9538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30" y="1248890"/>
            <a:ext cx="7822406" cy="485393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8439150" cy="76557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Avg</a:t>
            </a:r>
            <a:r>
              <a:rPr lang="en-US" dirty="0" smtClean="0"/>
              <a:t> Monthly Peak Demand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24294" y="1813560"/>
            <a:ext cx="1431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Fall Semester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36407" y="1837382"/>
            <a:ext cx="1707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Spring Semester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4242861" y="3057249"/>
            <a:ext cx="141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Winter Break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33275" y="6216494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Finals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57375" y="6216494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Finals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6" idx="0"/>
          </p:cNvCxnSpPr>
          <p:nvPr/>
        </p:nvCxnSpPr>
        <p:spPr>
          <a:xfrm flipV="1">
            <a:off x="4592508" y="5684520"/>
            <a:ext cx="78552" cy="53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899016" y="5753100"/>
            <a:ext cx="78552" cy="531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6922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83" y="365127"/>
            <a:ext cx="9059915" cy="68590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Metasys</a:t>
            </a:r>
            <a:r>
              <a:rPr lang="en-US" dirty="0" smtClean="0"/>
              <a:t> – DDC, BAS, C0ntrols</a:t>
            </a:r>
            <a:endParaRPr lang="en-US" dirty="0"/>
          </a:p>
        </p:txBody>
      </p:sp>
      <p:pic>
        <p:nvPicPr>
          <p:cNvPr id="1026" name="Picture 2" descr="Image result for metasys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975" y="1292773"/>
            <a:ext cx="7640218" cy="4722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03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59131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HVAC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Cooling tower control </a:t>
            </a:r>
            <a:r>
              <a:rPr lang="en-US" dirty="0" smtClean="0"/>
              <a:t>strategy Floating </a:t>
            </a:r>
            <a:r>
              <a:rPr lang="en-US" dirty="0"/>
              <a:t>point with limits</a:t>
            </a:r>
          </a:p>
          <a:p>
            <a:r>
              <a:rPr lang="en-US" dirty="0"/>
              <a:t>Approach water temp</a:t>
            </a:r>
          </a:p>
          <a:p>
            <a:r>
              <a:rPr lang="en-US" dirty="0"/>
              <a:t>Supply water temp</a:t>
            </a:r>
          </a:p>
          <a:p>
            <a:r>
              <a:rPr lang="en-US" dirty="0"/>
              <a:t>Return water temp</a:t>
            </a:r>
          </a:p>
          <a:p>
            <a:r>
              <a:rPr lang="en-US" dirty="0"/>
              <a:t>Any VFD that is always on is a red flag.</a:t>
            </a:r>
          </a:p>
          <a:p>
            <a:r>
              <a:rPr lang="en-US" dirty="0"/>
              <a:t>Redundant sensors </a:t>
            </a:r>
          </a:p>
          <a:p>
            <a:r>
              <a:rPr lang="en-US" dirty="0"/>
              <a:t>If adjusting supply </a:t>
            </a:r>
            <a:r>
              <a:rPr lang="en-US" dirty="0" smtClean="0"/>
              <a:t>water </a:t>
            </a:r>
            <a:r>
              <a:rPr lang="en-US" dirty="0"/>
              <a:t>temp to get right space temp, there is a problem else where, valve or damper.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9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23091</TotalTime>
  <Words>140</Words>
  <Application>Microsoft Office PowerPoint</Application>
  <PresentationFormat>On-screen Show (4:3)</PresentationFormat>
  <Paragraphs>29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Trajan Pro</vt:lpstr>
      <vt:lpstr>Office Theme</vt:lpstr>
      <vt:lpstr>60% of the energy - HVAC</vt:lpstr>
      <vt:lpstr>UH Manoa Cooling Loops</vt:lpstr>
      <vt:lpstr>PowerPoint Presentation</vt:lpstr>
      <vt:lpstr>Avg Monthly Peak Demand</vt:lpstr>
      <vt:lpstr>Metasys – DDC, BAS, C0ntrols</vt:lpstr>
      <vt:lpstr>HVAC notes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mtopping</dc:creator>
  <cp:lastModifiedBy>mtopping</cp:lastModifiedBy>
  <cp:revision>279</cp:revision>
  <cp:lastPrinted>2017-08-24T03:59:07Z</cp:lastPrinted>
  <dcterms:created xsi:type="dcterms:W3CDTF">2017-02-15T23:50:39Z</dcterms:created>
  <dcterms:modified xsi:type="dcterms:W3CDTF">2018-09-25T00:14:05Z</dcterms:modified>
</cp:coreProperties>
</file>